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12"/>
  </p:notesMasterIdLst>
  <p:sldIdLst>
    <p:sldId id="259" r:id="rId2"/>
    <p:sldId id="266" r:id="rId3"/>
    <p:sldId id="269" r:id="rId4"/>
    <p:sldId id="286" r:id="rId5"/>
    <p:sldId id="288" r:id="rId6"/>
    <p:sldId id="275" r:id="rId7"/>
    <p:sldId id="276" r:id="rId8"/>
    <p:sldId id="277" r:id="rId9"/>
    <p:sldId id="262" r:id="rId10"/>
    <p:sldId id="28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121"/>
    <a:srgbClr val="004FEE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9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99007-DD10-4807-982C-5FBBB5FF85BE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D1FCA-92C0-4EB7-8812-337ADC01CE4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2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4454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02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855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486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658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844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334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591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8652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5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52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727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351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65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37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7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название презентации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20549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-разделитель 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</a:t>
            </a:r>
            <a:br>
              <a:rPr lang="ru-RU" noProof="0" dirty="0"/>
            </a:br>
            <a:r>
              <a:rPr lang="ru-RU" noProof="0" dirty="0"/>
              <a:t>свое фото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lnSpc>
                <a:spcPct val="80000"/>
              </a:lnSpc>
              <a:defRPr lang="en-ZA" sz="4200" b="1" spc="-300" dirty="0"/>
            </a:lvl1pPr>
          </a:lstStyle>
          <a:p>
            <a:pPr lvl="0" algn="r" rtl="0"/>
            <a:r>
              <a:rPr lang="ru-RU" noProof="0" dirty="0"/>
              <a:t>Щелкните, чтобы изменить разделитель разделов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Образец подзаголовка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930902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заголовок</a:t>
            </a: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3" name="Сравнение слева — заполнитель 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12" name="Сравнение слева — заполнитель 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0176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03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165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7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16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73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7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70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10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0291D39-4A90-4A02-A82C-6F58BE116B8B}" type="datetimeFigureOut">
              <a:rPr lang="ru-RU" smtClean="0"/>
              <a:pPr/>
              <a:t>15.09.2022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21A08E16-735A-405B-9BB2-8D4BA66C1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413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2500" cy="33131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440" y="4277912"/>
            <a:ext cx="1765706" cy="553584"/>
          </a:xfrm>
          <a:prstGeom prst="rect">
            <a:avLst/>
          </a:prstGeom>
        </p:spPr>
      </p:pic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80588" cy="652039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400" y="2478281"/>
            <a:ext cx="8991600" cy="1594068"/>
          </a:xfrm>
          <a:solidFill>
            <a:schemeClr val="tx2"/>
          </a:solidFill>
        </p:spPr>
        <p:txBody>
          <a:bodyPr rtlCol="0"/>
          <a:lstStyle/>
          <a:p>
            <a:pPr algn="l">
              <a:lnSpc>
                <a:spcPct val="100000"/>
              </a:lnSpc>
            </a:pPr>
            <a:r>
              <a:rPr lang="ru-RU" sz="4400" dirty="0" smtClean="0"/>
              <a:t>ПРЕОБРАЗОВАТЕЛЬ </a:t>
            </a:r>
            <a:br>
              <a:rPr lang="ru-RU" sz="4400" dirty="0" smtClean="0"/>
            </a:br>
            <a:r>
              <a:rPr lang="ru-RU" sz="4400" dirty="0" smtClean="0"/>
              <a:t>ИНТЕРФЕЙСОВ «</a:t>
            </a:r>
            <a:r>
              <a:rPr lang="en-US" sz="4400" dirty="0" smtClean="0"/>
              <a:t>USB</a:t>
            </a:r>
            <a:r>
              <a:rPr lang="ru-RU" sz="4400" dirty="0" smtClean="0"/>
              <a:t>-</a:t>
            </a:r>
            <a:r>
              <a:rPr lang="en-US" sz="4400" dirty="0" smtClean="0"/>
              <a:t>HART</a:t>
            </a:r>
            <a:r>
              <a:rPr lang="ru-RU" sz="4400" dirty="0" smtClean="0"/>
              <a:t>/</a:t>
            </a:r>
            <a:r>
              <a:rPr lang="en-US" sz="4400" dirty="0" smtClean="0"/>
              <a:t>RS</a:t>
            </a:r>
            <a:r>
              <a:rPr lang="ru-RU" sz="4400" dirty="0" smtClean="0"/>
              <a:t>-485»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72349"/>
            <a:ext cx="6580188" cy="1018961"/>
          </a:xfrm>
        </p:spPr>
        <p:txBody>
          <a:bodyPr rtlCol="0"/>
          <a:lstStyle/>
          <a:p>
            <a:pPr rtl="0"/>
            <a:r>
              <a:rPr lang="ru-RU" sz="2100" dirty="0" smtClean="0"/>
              <a:t>Обзор преобразователя и его возможностей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50532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3320" y="2018522"/>
            <a:ext cx="6836308" cy="826277"/>
          </a:xfrm>
        </p:spPr>
        <p:txBody>
          <a:bodyPr rtlCol="0"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6308" y="6171710"/>
            <a:ext cx="1765706" cy="5535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3885" y="6017408"/>
            <a:ext cx="4113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1600" dirty="0" smtClean="0"/>
              <a:t>Контакты:</a:t>
            </a:r>
          </a:p>
          <a:p>
            <a:pPr>
              <a:buClr>
                <a:schemeClr val="accent6"/>
              </a:buClr>
            </a:pPr>
            <a:r>
              <a:rPr lang="ru-RU" sz="1200" dirty="0"/>
              <a:t>Начальник у</a:t>
            </a:r>
            <a:r>
              <a:rPr lang="ru-RU" sz="1200" dirty="0" smtClean="0"/>
              <a:t>правления: </a:t>
            </a:r>
            <a:r>
              <a:rPr lang="en-US" sz="1200" dirty="0" smtClean="0"/>
              <a:t>8 </a:t>
            </a:r>
            <a:r>
              <a:rPr lang="ru-RU" sz="1200" dirty="0"/>
              <a:t>(</a:t>
            </a:r>
            <a:r>
              <a:rPr lang="ru-RU" sz="1200" dirty="0" smtClean="0"/>
              <a:t>347)228-44-16, доб.</a:t>
            </a:r>
            <a:r>
              <a:rPr lang="en-US" sz="1200" dirty="0" smtClean="0"/>
              <a:t> 222</a:t>
            </a:r>
            <a:r>
              <a:rPr lang="ru-RU" sz="1200" dirty="0" smtClean="0"/>
              <a:t> </a:t>
            </a:r>
          </a:p>
          <a:p>
            <a:pPr>
              <a:buClr>
                <a:schemeClr val="accent6"/>
              </a:buClr>
            </a:pPr>
            <a:r>
              <a:rPr lang="ru-RU" sz="1200" dirty="0" smtClean="0"/>
              <a:t>Отдел разработки </a:t>
            </a:r>
            <a:r>
              <a:rPr lang="en-US" sz="1200" dirty="0"/>
              <a:t>BRIC: 8 </a:t>
            </a:r>
            <a:r>
              <a:rPr lang="ru-RU" sz="1200" dirty="0"/>
              <a:t>(</a:t>
            </a:r>
            <a:r>
              <a:rPr lang="ru-RU" sz="1200" dirty="0" smtClean="0"/>
              <a:t>347)228-44-16</a:t>
            </a:r>
            <a:r>
              <a:rPr lang="ru-RU" sz="1200" dirty="0"/>
              <a:t> , доб.</a:t>
            </a:r>
            <a:r>
              <a:rPr lang="en-US" sz="1200" dirty="0"/>
              <a:t> </a:t>
            </a:r>
            <a:r>
              <a:rPr lang="en-US" sz="1200" dirty="0" smtClean="0"/>
              <a:t>303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3885" y="4819181"/>
            <a:ext cx="411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1600" dirty="0"/>
              <a:t>Официальный </a:t>
            </a:r>
            <a:r>
              <a:rPr lang="ru-RU" sz="1600" dirty="0" smtClean="0"/>
              <a:t>магазин: </a:t>
            </a:r>
            <a:r>
              <a:rPr lang="en-US" sz="1600" dirty="0"/>
              <a:t>http://shop.snemaservis.ru</a:t>
            </a:r>
            <a:r>
              <a:rPr lang="en-US" sz="1600" dirty="0" smtClean="0"/>
              <a:t>/</a:t>
            </a:r>
            <a:endParaRPr lang="ru-RU" sz="1600" dirty="0" smtClean="0"/>
          </a:p>
        </p:txBody>
      </p:sp>
      <p:pic>
        <p:nvPicPr>
          <p:cNvPr id="9" name="Рисунок 8" descr="qr-code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2736" y="5057260"/>
            <a:ext cx="1502118" cy="150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6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3" b="3993"/>
          <a:stretch>
            <a:fillRect/>
          </a:stretch>
        </p:blipFill>
        <p:spPr>
          <a:xfrm>
            <a:off x="0" y="1"/>
            <a:ext cx="9391828" cy="6118102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l">
              <a:lnSpc>
                <a:spcPct val="100000"/>
              </a:lnSpc>
            </a:pPr>
            <a:r>
              <a:rPr lang="ru-RU" sz="4000" dirty="0"/>
              <a:t>ПРЕОБРАЗОВАТЕЛЬ </a:t>
            </a:r>
            <a:br>
              <a:rPr lang="ru-RU" sz="4000" dirty="0"/>
            </a:br>
            <a:r>
              <a:rPr lang="ru-RU" sz="4000" dirty="0" smtClean="0"/>
              <a:t>ИНТЕРФЕЙСОВ</a:t>
            </a:r>
            <a:endParaRPr lang="ru-RU" sz="400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ru-RU" dirty="0"/>
              <a:t>«</a:t>
            </a:r>
            <a:r>
              <a:rPr lang="en-US" dirty="0"/>
              <a:t>USB</a:t>
            </a:r>
            <a:r>
              <a:rPr lang="ru-RU" dirty="0"/>
              <a:t>-</a:t>
            </a:r>
            <a:r>
              <a:rPr lang="en-US" dirty="0"/>
              <a:t>HART</a:t>
            </a:r>
            <a:r>
              <a:rPr lang="ru-RU" dirty="0"/>
              <a:t>/</a:t>
            </a:r>
            <a:r>
              <a:rPr lang="en-US" dirty="0"/>
              <a:t>RS</a:t>
            </a:r>
            <a:r>
              <a:rPr lang="ru-RU" dirty="0"/>
              <a:t>-485»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250087"/>
            <a:ext cx="1062155" cy="490599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3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Технические характеристики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3</a:t>
            </a:fld>
            <a:endParaRPr lang="ru-RU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272291" y="1624931"/>
            <a:ext cx="3184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3456649" y="1620488"/>
            <a:ext cx="1593915" cy="212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V="1">
            <a:off x="3866610" y="4938372"/>
            <a:ext cx="661502" cy="8463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354658" y="5784728"/>
            <a:ext cx="35119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44769" y="5131957"/>
            <a:ext cx="3685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Питание преобразователя производится от </a:t>
            </a:r>
            <a:r>
              <a:rPr lang="en-US" dirty="0" smtClean="0"/>
              <a:t>USB-</a:t>
            </a:r>
            <a:r>
              <a:rPr lang="ru-RU" dirty="0" smtClean="0"/>
              <a:t>порта 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1129199" y="2414221"/>
            <a:ext cx="2397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129199" y="1962703"/>
            <a:ext cx="284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Светодиод </a:t>
            </a:r>
            <a:r>
              <a:rPr lang="en-US" dirty="0" smtClean="0"/>
              <a:t>RS-485</a:t>
            </a:r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5579769" y="1497720"/>
            <a:ext cx="1941171" cy="254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авая фигурная скобка 42"/>
          <p:cNvSpPr/>
          <p:nvPr/>
        </p:nvSpPr>
        <p:spPr>
          <a:xfrm rot="16017837">
            <a:off x="5307781" y="1501541"/>
            <a:ext cx="153855" cy="796626"/>
          </a:xfrm>
          <a:prstGeom prst="rightBrace">
            <a:avLst>
              <a:gd name="adj1" fmla="val 8333"/>
              <a:gd name="adj2" fmla="val 518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7528767" y="1497720"/>
            <a:ext cx="31843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460463" y="800530"/>
            <a:ext cx="3475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Разъемы тип «</a:t>
            </a:r>
            <a:r>
              <a:rPr lang="en-US" dirty="0" smtClean="0"/>
              <a:t>banan</a:t>
            </a:r>
            <a:r>
              <a:rPr lang="en-US" dirty="0"/>
              <a:t>a</a:t>
            </a:r>
            <a:r>
              <a:rPr lang="ru-RU" dirty="0" smtClean="0"/>
              <a:t>» интерфейса </a:t>
            </a:r>
            <a:r>
              <a:rPr lang="en-US" dirty="0" smtClean="0"/>
              <a:t>RS-485(A/B) </a:t>
            </a:r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7653633" y="2124396"/>
            <a:ext cx="3400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Терминальный резистор</a:t>
            </a:r>
            <a:endParaRPr lang="en-US" dirty="0"/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631809" y="5890046"/>
            <a:ext cx="3652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 flipV="1">
            <a:off x="5935569" y="5074050"/>
            <a:ext cx="1696240" cy="8129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070449" y="5451106"/>
            <a:ext cx="2978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USB-</a:t>
            </a:r>
            <a:r>
              <a:rPr lang="ru-RU" dirty="0" smtClean="0"/>
              <a:t>порт тип «В»</a:t>
            </a:r>
            <a:endParaRPr lang="en-US" dirty="0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7653633" y="2574795"/>
            <a:ext cx="30594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46" y="1901529"/>
            <a:ext cx="2781261" cy="3337221"/>
          </a:xfrm>
          <a:prstGeom prst="rect">
            <a:avLst/>
          </a:prstGeom>
        </p:spPr>
      </p:pic>
      <p:cxnSp>
        <p:nvCxnSpPr>
          <p:cNvPr id="46" name="Прямая со стрелкой 45"/>
          <p:cNvCxnSpPr/>
          <p:nvPr/>
        </p:nvCxnSpPr>
        <p:spPr>
          <a:xfrm flipH="1">
            <a:off x="6204781" y="2574795"/>
            <a:ext cx="1448852" cy="1223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6240780" y="3570139"/>
            <a:ext cx="868680" cy="4816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H="1" flipV="1">
            <a:off x="6297280" y="4190602"/>
            <a:ext cx="972818" cy="188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7109460" y="3564299"/>
            <a:ext cx="41011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109460" y="3154434"/>
            <a:ext cx="42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Питание +24В от преобразователя</a:t>
            </a:r>
            <a:endParaRPr lang="en-US" dirty="0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>
            <a:off x="7270098" y="4379482"/>
            <a:ext cx="41011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270098" y="3976728"/>
            <a:ext cx="429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Выбор </a:t>
            </a:r>
            <a:r>
              <a:rPr lang="en-US" dirty="0" smtClean="0"/>
              <a:t>RS-485 </a:t>
            </a:r>
            <a:r>
              <a:rPr lang="ru-RU" dirty="0" smtClean="0"/>
              <a:t>или </a:t>
            </a:r>
            <a:r>
              <a:rPr lang="en-US" dirty="0" smtClean="0"/>
              <a:t>HART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72291" y="990063"/>
            <a:ext cx="4345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Разъемы тип «</a:t>
            </a:r>
            <a:r>
              <a:rPr lang="en-US" dirty="0" err="1" smtClean="0"/>
              <a:t>banan</a:t>
            </a:r>
            <a:r>
              <a:rPr lang="ru-RU" dirty="0"/>
              <a:t>а</a:t>
            </a:r>
            <a:r>
              <a:rPr lang="ru-RU" dirty="0" smtClean="0"/>
              <a:t>»</a:t>
            </a:r>
            <a:endParaRPr lang="en-US" dirty="0" smtClean="0"/>
          </a:p>
          <a:p>
            <a:r>
              <a:rPr lang="en-US" dirty="0" smtClean="0"/>
              <a:t>HART </a:t>
            </a:r>
            <a:r>
              <a:rPr lang="ru-RU" dirty="0" smtClean="0"/>
              <a:t>и </a:t>
            </a:r>
            <a:r>
              <a:rPr lang="en-US" dirty="0" smtClean="0"/>
              <a:t>COM</a:t>
            </a:r>
            <a:endParaRPr lang="ru-RU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526419" y="2414221"/>
            <a:ext cx="1341885" cy="7402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>
            <a:off x="3526419" y="2918177"/>
            <a:ext cx="1389190" cy="42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V="1">
            <a:off x="1129199" y="3509058"/>
            <a:ext cx="3802399" cy="15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V="1">
            <a:off x="3831389" y="3662454"/>
            <a:ext cx="1094307" cy="4759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flipV="1">
            <a:off x="4003124" y="3836726"/>
            <a:ext cx="964307" cy="798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1129199" y="2918177"/>
            <a:ext cx="23972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113153" y="2497255"/>
            <a:ext cx="284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Светодиод </a:t>
            </a:r>
            <a:r>
              <a:rPr lang="en-US" dirty="0" smtClean="0"/>
              <a:t>HART</a:t>
            </a:r>
            <a:endParaRPr lang="ru-RU" dirty="0"/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016950" y="4635175"/>
            <a:ext cx="298617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1129199" y="4138393"/>
            <a:ext cx="27021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1161265" y="3122617"/>
            <a:ext cx="284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Светодиод </a:t>
            </a:r>
            <a:r>
              <a:rPr lang="en-US" dirty="0" smtClean="0"/>
              <a:t>+24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1119530" y="3761325"/>
            <a:ext cx="284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Светодиод </a:t>
            </a:r>
            <a:r>
              <a:rPr lang="en-US" dirty="0" smtClean="0"/>
              <a:t>TX</a:t>
            </a:r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1129198" y="4271326"/>
            <a:ext cx="2841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Светодиод </a:t>
            </a:r>
            <a:r>
              <a:rPr lang="en-US" dirty="0" smtClean="0"/>
              <a:t>RX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944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Технические характеристики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760000" y="6371351"/>
            <a:ext cx="4320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4</a:t>
            </a:fld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806824"/>
              </p:ext>
            </p:extLst>
          </p:nvPr>
        </p:nvGraphicFramePr>
        <p:xfrm>
          <a:off x="1402961" y="864000"/>
          <a:ext cx="8825122" cy="588609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5186375">
                  <a:extLst>
                    <a:ext uri="{9D8B030D-6E8A-4147-A177-3AD203B41FA5}">
                      <a16:colId xmlns:a16="http://schemas.microsoft.com/office/drawing/2014/main" val="2864786449"/>
                    </a:ext>
                  </a:extLst>
                </a:gridCol>
                <a:gridCol w="3638747">
                  <a:extLst>
                    <a:ext uri="{9D8B030D-6E8A-4147-A177-3AD203B41FA5}">
                      <a16:colId xmlns:a16="http://schemas.microsoft.com/office/drawing/2014/main" val="1709511883"/>
                    </a:ext>
                  </a:extLst>
                </a:gridCol>
              </a:tblGrid>
              <a:tr h="36905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Характеристика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Описание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0841433"/>
                  </a:ext>
                </a:extLst>
              </a:tr>
              <a:tr h="369055"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Рабочий диапазон температур, 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º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endParaRPr lang="ru-RU" sz="1100" dirty="0">
                        <a:latin typeface="Century Gothic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-20 до +50</a:t>
                      </a:r>
                      <a:endParaRPr lang="ru-RU" sz="1100" dirty="0">
                        <a:latin typeface="Century Gothic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7199616"/>
                  </a:ext>
                </a:extLst>
              </a:tr>
              <a:tr h="369055"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Климатическое исполнение по ГОСТ 15150-69</a:t>
                      </a:r>
                      <a:endParaRPr lang="ru-RU" sz="1100" dirty="0">
                        <a:latin typeface="Century Gothic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УХЛ </a:t>
                      </a:r>
                      <a:r>
                        <a:rPr lang="ru-RU" sz="1100" dirty="0">
                          <a:effectLst/>
                        </a:rPr>
                        <a:t>3.1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804335"/>
                  </a:ext>
                </a:extLst>
              </a:tr>
              <a:tr h="369055"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Группа исполнения по стойкости к вибрации по ГОСТ Р 52931-2008</a:t>
                      </a:r>
                      <a:endParaRPr lang="ru-RU" sz="1100" dirty="0">
                        <a:latin typeface="Century Gothic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V1</a:t>
                      </a:r>
                      <a:endParaRPr lang="ru-RU" sz="1100" dirty="0">
                        <a:latin typeface="Century Gothic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45147896"/>
                  </a:ext>
                </a:extLst>
              </a:tr>
              <a:tr h="369055"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защиты от воздействия окружающей среды по ГОСТ 14254-2015</a:t>
                      </a:r>
                      <a:endParaRPr lang="ru-RU" sz="1100" dirty="0">
                        <a:latin typeface="Century Gothic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IP40</a:t>
                      </a:r>
                      <a:endParaRPr lang="ru-RU" sz="1100" dirty="0" smtClean="0">
                        <a:latin typeface="Century Gothic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010670"/>
                  </a:ext>
                </a:extLst>
              </a:tr>
              <a:tr h="409499"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Взрывозащищенное исполнение</a:t>
                      </a:r>
                      <a:endParaRPr lang="ru-RU" sz="1100" dirty="0">
                        <a:latin typeface="Century Gothic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</a:t>
                      </a:r>
                      <a:r>
                        <a:rPr lang="en-US" sz="11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Exia</a:t>
                      </a:r>
                      <a:r>
                        <a:rPr lang="en-US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]IICX</a:t>
                      </a:r>
                      <a:endParaRPr lang="ru-RU" sz="1100" dirty="0" smtClean="0">
                        <a:effectLst/>
                        <a:latin typeface="Century Gothic (Основной текст)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3087669"/>
                  </a:ext>
                </a:extLst>
              </a:tr>
              <a:tr h="369055">
                <a:tc>
                  <a:txBody>
                    <a:bodyPr/>
                    <a:lstStyle/>
                    <a:p>
                      <a:pPr algn="l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Тип разъемов для подключения по HART-протоколу, RS-485 Разъемы типа «</a:t>
                      </a:r>
                      <a:r>
                        <a:rPr lang="ru-RU" sz="11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Banana</a:t>
                      </a: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», максимальное входное сечение</a:t>
                      </a:r>
                      <a:endParaRPr lang="ru-RU" sz="1100" dirty="0">
                        <a:latin typeface="Century Gothic (Основной текст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мм²</a:t>
                      </a:r>
                      <a:endParaRPr lang="ru-RU" sz="1100" dirty="0">
                        <a:latin typeface="Century Gothic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4500642"/>
                  </a:ext>
                </a:extLst>
              </a:tr>
              <a:tr h="3690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Масса, не более, кг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Century Gothic (Основной текст)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0,08</a:t>
                      </a:r>
                      <a:endParaRPr lang="ru-RU" sz="1100" dirty="0" smtClean="0">
                        <a:effectLst/>
                        <a:latin typeface="Century Gothic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21863450"/>
                  </a:ext>
                </a:extLst>
              </a:tr>
              <a:tr h="4094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Габаритные размеры, мм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Century Gothic (Основной текст)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90х65х27</a:t>
                      </a:r>
                      <a:endParaRPr lang="ru-RU" sz="11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3674117"/>
                  </a:ext>
                </a:extLst>
              </a:tr>
              <a:tr h="5687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Средняя наработка до отказа, не менее, ч</a:t>
                      </a:r>
                      <a:endParaRPr lang="ru-RU" sz="1100" dirty="0" smtClean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30000</a:t>
                      </a:r>
                      <a:endParaRPr lang="ru-RU" sz="11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5594843"/>
                  </a:ext>
                </a:extLst>
              </a:tr>
              <a:tr h="4094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 защиты от поражения электрическим током по ГОСТ12.2.007.0-75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Century Gothic (Основной текст)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effectLst/>
                        </a:rPr>
                        <a:t>III</a:t>
                      </a:r>
                      <a:endParaRPr lang="en-US" sz="11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70024550"/>
                  </a:ext>
                </a:extLst>
              </a:tr>
              <a:tr h="40949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Напряжение питания Преобразователя (от USB порта), не более, В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Century Gothic (Основной текст)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effectLst/>
                        </a:rPr>
                        <a:t>5</a:t>
                      </a:r>
                      <a:endParaRPr lang="ru-RU" sz="11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4910005"/>
                  </a:ext>
                </a:extLst>
              </a:tr>
              <a:tr h="3690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Ток потребления, не более, мА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Century Gothic (Основной текст)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entury Gothic (Основной текст)"/>
                        </a:rPr>
                        <a:t>300</a:t>
                      </a:r>
                      <a:endParaRPr lang="ru-RU" sz="1100" dirty="0" smtClean="0">
                        <a:effectLst/>
                        <a:latin typeface="Century Gothic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1630605"/>
                  </a:ext>
                </a:extLst>
              </a:tr>
              <a:tr h="3690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Значения испытательного напряжения при проверке прочности гальванической изоляции между входными и выходными цепями Преобразователя, В</a:t>
                      </a:r>
                      <a:endParaRPr lang="ru-RU" sz="1100" dirty="0" smtClean="0">
                        <a:solidFill>
                          <a:schemeClr val="bg1"/>
                        </a:solidFill>
                        <a:effectLst/>
                        <a:latin typeface="Century Gothic (Основной текст)"/>
                        <a:ea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  <a:latin typeface="Century Gothic (Основной текст)"/>
                        </a:rPr>
                        <a:t>1000</a:t>
                      </a:r>
                      <a:endParaRPr lang="ru-RU" sz="1100" dirty="0" smtClean="0">
                        <a:effectLst/>
                        <a:latin typeface="Century Gothic (Основной текст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4621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561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 txBox="1">
            <a:spLocks/>
          </p:cNvSpPr>
          <p:nvPr/>
        </p:nvSpPr>
        <p:spPr>
          <a:xfrm>
            <a:off x="310934" y="396393"/>
            <a:ext cx="11340000" cy="4320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dirty="0" smtClean="0"/>
              <a:t>Комплект поставки</a:t>
            </a:r>
            <a:endParaRPr lang="ru-RU" sz="32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14748" r="4801" b="10200"/>
          <a:stretch/>
        </p:blipFill>
        <p:spPr>
          <a:xfrm>
            <a:off x="6943502" y="314010"/>
            <a:ext cx="5059110" cy="3156718"/>
          </a:xfrm>
          <a:prstGeom prst="rect">
            <a:avLst/>
          </a:prstGeom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877877"/>
              </p:ext>
            </p:extLst>
          </p:nvPr>
        </p:nvGraphicFramePr>
        <p:xfrm>
          <a:off x="159231" y="1662832"/>
          <a:ext cx="6634676" cy="42125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6444">
                  <a:extLst>
                    <a:ext uri="{9D8B030D-6E8A-4147-A177-3AD203B41FA5}">
                      <a16:colId xmlns:a16="http://schemas.microsoft.com/office/drawing/2014/main" val="3504631841"/>
                    </a:ext>
                  </a:extLst>
                </a:gridCol>
                <a:gridCol w="1643254">
                  <a:extLst>
                    <a:ext uri="{9D8B030D-6E8A-4147-A177-3AD203B41FA5}">
                      <a16:colId xmlns:a16="http://schemas.microsoft.com/office/drawing/2014/main" val="998513739"/>
                    </a:ext>
                  </a:extLst>
                </a:gridCol>
                <a:gridCol w="1096499">
                  <a:extLst>
                    <a:ext uri="{9D8B030D-6E8A-4147-A177-3AD203B41FA5}">
                      <a16:colId xmlns:a16="http://schemas.microsoft.com/office/drawing/2014/main" val="2142278826"/>
                    </a:ext>
                  </a:extLst>
                </a:gridCol>
                <a:gridCol w="1488351">
                  <a:extLst>
                    <a:ext uri="{9D8B030D-6E8A-4147-A177-3AD203B41FA5}">
                      <a16:colId xmlns:a16="http://schemas.microsoft.com/office/drawing/2014/main" val="1085091543"/>
                    </a:ext>
                  </a:extLst>
                </a:gridCol>
                <a:gridCol w="1400128">
                  <a:extLst>
                    <a:ext uri="{9D8B030D-6E8A-4147-A177-3AD203B41FA5}">
                      <a16:colId xmlns:a16="http://schemas.microsoft.com/office/drawing/2014/main" val="770334400"/>
                    </a:ext>
                  </a:extLst>
                </a:gridCol>
              </a:tblGrid>
              <a:tr h="9748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Обозначение изделия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Наименование изделия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Количество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Заводской номер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Примечание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39210875"/>
                  </a:ext>
                </a:extLst>
              </a:tr>
              <a:tr h="638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Преобразователь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cap="all" dirty="0">
                          <a:effectLst/>
                        </a:rPr>
                        <a:t>СНС.1.000.001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3469576"/>
                  </a:ext>
                </a:extLst>
              </a:tr>
              <a:tr h="244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USB-кабель тип А-В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78459"/>
                  </a:ext>
                </a:extLst>
              </a:tr>
              <a:tr h="2448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Комплект щупов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5517654"/>
                  </a:ext>
                </a:extLst>
              </a:tr>
              <a:tr h="638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Паспорт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СНС.1.000.001.ПС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0382487"/>
                  </a:ext>
                </a:extLst>
              </a:tr>
              <a:tr h="97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Руководство по эксплуатации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–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СНС.1.000.001.РЭ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Поставляется на партию Преобразователей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4598028"/>
                  </a:ext>
                </a:extLst>
              </a:tr>
              <a:tr h="5001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Чехол-сумка для переноски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540385"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–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5700392"/>
                  </a:ext>
                </a:extLst>
              </a:tr>
            </a:tbl>
          </a:graphicData>
        </a:graphic>
      </p:graphicFrame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922" y="3553111"/>
            <a:ext cx="4634518" cy="308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2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246088"/>
            <a:ext cx="1062155" cy="490599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6</a:t>
            </a:fld>
            <a:endParaRPr lang="ru-RU" dirty="0"/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22807" cy="6371351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l">
              <a:lnSpc>
                <a:spcPts val="6000"/>
              </a:lnSpc>
            </a:pPr>
            <a:r>
              <a:rPr lang="ru-RU" sz="4800" dirty="0" smtClean="0"/>
              <a:t>Сертификаты</a:t>
            </a:r>
            <a:endParaRPr lang="ru-RU" sz="4800" dirty="0"/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Сертификаты и лицензии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96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Сертификаты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658600" y="6371351"/>
            <a:ext cx="5334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89566" y="6368235"/>
            <a:ext cx="5532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ru-RU" sz="1200" dirty="0" smtClean="0"/>
              <a:t>*Полный перечень документации доступен на сейте </a:t>
            </a:r>
            <a:r>
              <a:rPr lang="en-US" sz="1200" u="sng" dirty="0">
                <a:solidFill>
                  <a:srgbClr val="004FEE"/>
                </a:solidFill>
              </a:rPr>
              <a:t>http://shop.snemaservis.ru</a:t>
            </a:r>
            <a:r>
              <a:rPr lang="en-US" sz="1200" u="sng" dirty="0" smtClean="0">
                <a:solidFill>
                  <a:srgbClr val="004FEE"/>
                </a:solidFill>
              </a:rPr>
              <a:t>/</a:t>
            </a:r>
            <a:endParaRPr lang="ru-RU" sz="120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77743" y="1814138"/>
            <a:ext cx="6023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Евразийский экономический союз – декларация о соответствии</a:t>
            </a:r>
          </a:p>
          <a:p>
            <a:pPr>
              <a:buClr>
                <a:schemeClr val="accent6"/>
              </a:buClr>
            </a:pPr>
            <a:endParaRPr lang="ru-RU" sz="2400" dirty="0" smtClean="0"/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ü"/>
            </a:pPr>
            <a:r>
              <a:rPr lang="ru-RU" sz="2400" dirty="0" smtClean="0"/>
              <a:t>Сертификат соответствия </a:t>
            </a:r>
          </a:p>
          <a:p>
            <a:pPr>
              <a:buClr>
                <a:schemeClr val="accent6"/>
              </a:buClr>
            </a:pPr>
            <a:r>
              <a:rPr lang="ru-RU" sz="2400" dirty="0" smtClean="0"/>
              <a:t>«О безопасности оборудования для работы во взрывоопасных средах»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38" y="1143000"/>
            <a:ext cx="2664024" cy="376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081" y="2324955"/>
            <a:ext cx="2620819" cy="379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4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668657" cy="6439477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l">
              <a:lnSpc>
                <a:spcPts val="6000"/>
              </a:lnSpc>
            </a:pPr>
            <a:r>
              <a:rPr lang="ru-RU" sz="4800" dirty="0" smtClean="0"/>
              <a:t>Сравнение с конкурентами</a:t>
            </a:r>
            <a:endParaRPr lang="ru-RU" sz="480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9845" y="6258788"/>
            <a:ext cx="1062155" cy="490599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12" name="Текст 13">
            <a:extLst>
              <a:ext uri="{FF2B5EF4-FFF2-40B4-BE49-F238E27FC236}">
                <a16:creationId xmlns:a16="http://schemas.microsoft.com/office/drawing/2014/main" id="{F278402B-CA7D-4F5B-B3FA-ED74AB3CFB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35700" y="4148860"/>
            <a:ext cx="5956300" cy="1100565"/>
          </a:xfrm>
        </p:spPr>
        <p:txBody>
          <a:bodyPr rtlCol="0"/>
          <a:lstStyle/>
          <a:p>
            <a:pPr rtl="0"/>
            <a:r>
              <a:rPr lang="ru-RU" dirty="0" smtClean="0"/>
              <a:t>Позиционирование с ближайшими по функциональности преобразователями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35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Сравнение с конкурентами</a:t>
            </a:r>
            <a:endParaRPr lang="ru-RU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11582400" y="6371351"/>
            <a:ext cx="609600" cy="432000"/>
          </a:xfrm>
        </p:spPr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9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408763"/>
              </p:ext>
            </p:extLst>
          </p:nvPr>
        </p:nvGraphicFramePr>
        <p:xfrm>
          <a:off x="526800" y="903778"/>
          <a:ext cx="11055600" cy="560758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11120">
                  <a:extLst>
                    <a:ext uri="{9D8B030D-6E8A-4147-A177-3AD203B41FA5}">
                      <a16:colId xmlns:a16="http://schemas.microsoft.com/office/drawing/2014/main" val="4024045464"/>
                    </a:ext>
                  </a:extLst>
                </a:gridCol>
                <a:gridCol w="2211120">
                  <a:extLst>
                    <a:ext uri="{9D8B030D-6E8A-4147-A177-3AD203B41FA5}">
                      <a16:colId xmlns:a16="http://schemas.microsoft.com/office/drawing/2014/main" val="96371840"/>
                    </a:ext>
                  </a:extLst>
                </a:gridCol>
                <a:gridCol w="2211120">
                  <a:extLst>
                    <a:ext uri="{9D8B030D-6E8A-4147-A177-3AD203B41FA5}">
                      <a16:colId xmlns:a16="http://schemas.microsoft.com/office/drawing/2014/main" val="1328251769"/>
                    </a:ext>
                  </a:extLst>
                </a:gridCol>
                <a:gridCol w="2211120">
                  <a:extLst>
                    <a:ext uri="{9D8B030D-6E8A-4147-A177-3AD203B41FA5}">
                      <a16:colId xmlns:a16="http://schemas.microsoft.com/office/drawing/2014/main" val="1484250836"/>
                    </a:ext>
                  </a:extLst>
                </a:gridCol>
                <a:gridCol w="2211120">
                  <a:extLst>
                    <a:ext uri="{9D8B030D-6E8A-4147-A177-3AD203B41FA5}">
                      <a16:colId xmlns:a16="http://schemas.microsoft.com/office/drawing/2014/main" val="3927332410"/>
                    </a:ext>
                  </a:extLst>
                </a:gridCol>
              </a:tblGrid>
              <a:tr h="71888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Преобразователь интерфейсов «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USB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HART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</a:t>
                      </a:r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-485»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«СНЭМА-СЕРВИС»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HART-модем HM-10/U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НПП «ЭЛЕМЕР»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HART-USB модем Метран-682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АО ПГ "МЕТРАН"</a:t>
                      </a:r>
                      <a:endParaRPr lang="ru-RU" sz="11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АС6-Д преобразователь интерфейсов HART-USB</a:t>
                      </a:r>
                    </a:p>
                    <a:p>
                      <a:pPr algn="ctr"/>
                      <a:r>
                        <a:rPr lang="ru-RU" sz="11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«ОВЕН»</a:t>
                      </a:r>
                      <a:endParaRPr lang="ru-RU" sz="11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38215"/>
                  </a:ext>
                </a:extLst>
              </a:tr>
              <a:tr h="545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Искробезопасные цепи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+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aseline="-25000" dirty="0" smtClean="0"/>
                        <a:t>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-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9761643"/>
                  </a:ext>
                </a:extLst>
              </a:tr>
              <a:tr h="7748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Масса, кг</a:t>
                      </a:r>
                      <a:endParaRPr lang="ru-RU" sz="1400" b="1" i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0,08</a:t>
                      </a:r>
                      <a:endParaRPr lang="ru-RU" sz="1600" dirty="0"/>
                    </a:p>
                  </a:txBody>
                  <a:tcPr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0,05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0,08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0,02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62645031"/>
                  </a:ext>
                </a:extLst>
              </a:tr>
              <a:tr h="545249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Степень защиты от воздействия окружающей среды по ГОСТ 14254-2015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IP40</a:t>
                      </a:r>
                      <a:endParaRPr lang="ru-RU" sz="1600" dirty="0"/>
                    </a:p>
                  </a:txBody>
                  <a:tcPr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IP20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IP40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IP51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5124237"/>
                  </a:ext>
                </a:extLst>
              </a:tr>
              <a:tr h="545249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Интерфейс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RS-485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  <a:endParaRPr lang="ru-RU" sz="16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</a:t>
                      </a:r>
                      <a:endParaRPr lang="ru-RU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1916425"/>
                  </a:ext>
                </a:extLst>
              </a:tr>
              <a:tr h="545249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внутреннего источника питания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+</a:t>
                      </a:r>
                      <a:endParaRPr lang="ru-RU" sz="1600" dirty="0"/>
                    </a:p>
                  </a:txBody>
                  <a:tcPr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-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-</a:t>
                      </a:r>
                      <a:endParaRPr lang="ru-RU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1541632"/>
                  </a:ext>
                </a:extLst>
              </a:tr>
              <a:tr h="545249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Электрическая прочность изоляции, В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1000</a:t>
                      </a:r>
                      <a:endParaRPr lang="ru-RU" sz="1600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1500</a:t>
                      </a:r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37313627"/>
                  </a:ext>
                </a:extLst>
              </a:tr>
              <a:tr h="545249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Обслуживание приборов подключенных к одной линии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HART</a:t>
                      </a: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шт.</a:t>
                      </a:r>
                      <a:endParaRPr lang="ru-RU" sz="1400" b="1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До</a:t>
                      </a:r>
                      <a:r>
                        <a:rPr lang="ru-RU" sz="1600" baseline="0" dirty="0" smtClean="0"/>
                        <a:t> 15</a:t>
                      </a:r>
                      <a:endParaRPr lang="ru-RU" sz="1600" dirty="0"/>
                    </a:p>
                  </a:txBody>
                  <a:tcPr anchor="ctr"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</a:t>
                      </a:r>
                      <a:r>
                        <a:rPr lang="ru-RU" sz="1600" baseline="0" dirty="0" smtClean="0"/>
                        <a:t> 15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</a:t>
                      </a:r>
                      <a:r>
                        <a:rPr lang="ru-RU" sz="1600" baseline="0" dirty="0" smtClean="0"/>
                        <a:t> 15</a:t>
                      </a:r>
                      <a:endParaRPr lang="ru-RU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До</a:t>
                      </a:r>
                      <a:r>
                        <a:rPr lang="ru-RU" sz="1600" baseline="0" dirty="0" smtClean="0"/>
                        <a:t> 15</a:t>
                      </a:r>
                      <a:endParaRPr lang="ru-RU" sz="16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106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57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2315</TotalTime>
  <Words>450</Words>
  <Application>Microsoft Office PowerPoint</Application>
  <PresentationFormat>Широкоэкранный</PresentationFormat>
  <Paragraphs>158</Paragraphs>
  <Slides>10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Calibri</vt:lpstr>
      <vt:lpstr>Century Gothic</vt:lpstr>
      <vt:lpstr>Century Gothic (Основной текст)</vt:lpstr>
      <vt:lpstr>Times New Roman</vt:lpstr>
      <vt:lpstr>Wingdings</vt:lpstr>
      <vt:lpstr>Wingdings 2</vt:lpstr>
      <vt:lpstr>Цитаты</vt:lpstr>
      <vt:lpstr>ПРЕОБРАЗОВАТЕЛЬ  ИНТЕРФЕЙСОВ «USB-HART/RS-485»</vt:lpstr>
      <vt:lpstr>ПРЕОБРАЗОВАТЕЛЬ  ИНТЕРФЕЙСОВ</vt:lpstr>
      <vt:lpstr>Технические характеристики</vt:lpstr>
      <vt:lpstr>Технические характеристики</vt:lpstr>
      <vt:lpstr>Презентация PowerPoint</vt:lpstr>
      <vt:lpstr>Сертификаты</vt:lpstr>
      <vt:lpstr>Сертификаты</vt:lpstr>
      <vt:lpstr>Сравнение с конкурентами</vt:lpstr>
      <vt:lpstr>Сравнение с конкурентами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Ермаков</dc:creator>
  <cp:lastModifiedBy>User</cp:lastModifiedBy>
  <cp:revision>144</cp:revision>
  <dcterms:created xsi:type="dcterms:W3CDTF">2020-09-15T06:27:00Z</dcterms:created>
  <dcterms:modified xsi:type="dcterms:W3CDTF">2022-09-15T06:42:45Z</dcterms:modified>
</cp:coreProperties>
</file>